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notesMasterIdLst>
    <p:notesMasterId r:id="rId52"/>
  </p:notesMasterIdLst>
  <p:sldSz cx="17475200" cy="9753600"/>
  <p:notesSz cx="9753600" cy="17475200"/>
  <p:embeddedFontLst>
    <p:embeddedFont>
      <p:font typeface="MiSans" charset="-122" pitchFamily="34"/>
      <p:regular r:id="rId57"/>
    </p:embeddedFont>
    <p:embeddedFont>
      <p:font typeface="Liter" charset="-122" pitchFamily="34"/>
      <p:regular r:id="rId5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57" Type="http://schemas.openxmlformats.org/officeDocument/2006/relationships/font" Target="fonts/font1.fntdata"/><Relationship Id="rId58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3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4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5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6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7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8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9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0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8438-6b12-8101-8000-00004a366e5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2800" y="685800"/>
            <a:ext cx="10752046" cy="1613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5000" b="1" dirty="0">
                <a:solidFill>
                  <a:srgbClr val="524F4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Manual da Barra de Chocolate Estilo Dubai  para Vender na Pascoa  e Gerar uma Renda Extra Incrível!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2242800" y="7416800"/>
            <a:ext cx="4411133" cy="10826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27201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Um Guia Pratico para Criar e Vender Presentes de Páscoa Premium de Casa.</a:t>
            </a:r>
            <a:endParaRPr lang="en-US" sz="1600" dirty="0"/>
          </a:p>
        </p:txBody>
      </p:sp>
      <p:pic>
        <p:nvPicPr>
          <p:cNvPr id="5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25-4362-8562-8000-00008e1410a2.png?kimi-sig=nhvlxDMnXGiriyYPYbwZ2e58shAC0-7e4V0M7e8WFAg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2e-b4a2-80e0-8000-0000efbcc597.png?kimi-sig=BrTp2-tbSqmOExOxjSG-xqgBovXYyEDgiO3fnQrly2M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40e-ce02-88dd-8000-0000624d4404.png?kimi-sig=1U1EgyT8om5tn2FxDFMoFwetF7AgP0ujUOduBdUTzEI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d6-ab42-80b4-8000-00003572abae.png?kimi-sig=ruOZtaaDhE_kqFbZPXzdfVXmEsF3XjhND2z_ceRr3XA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c2d7-b7f2-8c8e-8000-0000cf48440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90700" y="558800"/>
            <a:ext cx="14465300" cy="1387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4500" dirty="0">
                <a:solidFill>
                  <a:srgbClr val="2720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 estratégia de combinação inteligente para recheios premium com custo reduzido.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206500" y="3086100"/>
            <a:ext cx="1862138" cy="4687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4D3F3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Pistache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155700" y="3581400"/>
            <a:ext cx="2044700" cy="398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392F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(Sabor)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130300" y="5295900"/>
            <a:ext cx="2274094" cy="937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4B3A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Amendoim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4B3A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(Base)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076171" y="7298795"/>
            <a:ext cx="2759229" cy="612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4835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Chocolate Branco</a:t>
            </a:r>
            <a:pPr>
              <a:lnSpc>
                <a:spcPct val="100000"/>
              </a:lnSpc>
            </a:pPr>
            <a:r>
              <a:rPr lang="en-US" sz="3000" dirty="0">
                <a:solidFill>
                  <a:srgbClr val="4835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(Estrutura)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896600" y="3632200"/>
            <a:ext cx="4276725" cy="29452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Um chocolate com </a:t>
            </a:r>
            <a:pPr>
              <a:lnSpc>
                <a:spcPct val="100000"/>
              </a:lnSpc>
            </a:pPr>
            <a:r>
              <a:rPr lang="en-US" sz="2200" b="1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aparência e sabor premium</a:t>
            </a:r>
            <a:pPr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, usando </a:t>
            </a:r>
            <a:pPr>
              <a:lnSpc>
                <a:spcPct val="100000"/>
              </a:lnSpc>
            </a:pPr>
            <a:r>
              <a:rPr lang="en-US" sz="2200" b="1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insumos mais acessíveis</a:t>
            </a:r>
            <a:pPr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, aumentando a </a:t>
            </a:r>
            <a:pPr>
              <a:lnSpc>
                <a:spcPct val="100000"/>
              </a:lnSpc>
            </a:pPr>
            <a:r>
              <a:rPr lang="en-US" sz="2200" b="1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margem de lucro justamente no pico da demanda da Páscoa</a:t>
            </a:r>
            <a:pPr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, motiva o consumidor aceitar pagar mais por valor percebido</a:t>
            </a:r>
            <a:pPr>
              <a:lnSpc>
                <a:spcPct val="100000"/>
              </a:lnSpc>
            </a:pPr>
            <a:r>
              <a:rPr lang="en-US" sz="2200" dirty="0">
                <a:solidFill>
                  <a:srgbClr val="82715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128000" y="7581900"/>
            <a:ext cx="8128000" cy="17107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Esse estilo de estratégia é conhecido como </a:t>
            </a:r>
            <a:pPr>
              <a:lnSpc>
                <a:spcPct val="100000"/>
              </a:lnSpc>
            </a:pPr>
            <a:r>
              <a:rPr lang="en-US" sz="2100" b="1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“Luxo Acessível”</a:t>
            </a:r>
            <a:pPr>
              <a:lnSpc>
                <a:spcPct val="100000"/>
              </a:lnSpc>
            </a:pPr>
            <a:r>
              <a:rPr lang="en-US" sz="21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 — a criação de produtos com </a:t>
            </a:r>
            <a:pPr>
              <a:lnSpc>
                <a:spcPct val="100000"/>
              </a:lnSpc>
            </a:pPr>
            <a:r>
              <a:rPr lang="en-US" sz="2100" b="1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alto valor percebido</a:t>
            </a:r>
            <a:pPr>
              <a:lnSpc>
                <a:spcPct val="100000"/>
              </a:lnSpc>
            </a:pPr>
            <a:r>
              <a:rPr lang="en-US" sz="21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, estética premium e experiência sofisticada, </a:t>
            </a:r>
            <a:pPr>
              <a:lnSpc>
                <a:spcPct val="100000"/>
              </a:lnSpc>
            </a:pPr>
            <a:r>
              <a:rPr lang="en-US" sz="2100" b="1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sem os custos reais do luxo tradicional</a:t>
            </a:r>
            <a:pPr>
              <a:lnSpc>
                <a:spcPct val="100000"/>
              </a:lnSpc>
            </a:pPr>
            <a:r>
              <a:rPr lang="en-US" sz="21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, maximizando margem em mercados sazonais como a Páscoa</a:t>
            </a:r>
            <a:pPr>
              <a:lnSpc>
                <a:spcPct val="100000"/>
              </a:lnSpc>
            </a:pPr>
            <a:r>
              <a:rPr lang="en-US" sz="2100" dirty="0">
                <a:solidFill>
                  <a:srgbClr val="443E3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2c-5012-8cfb-8000-00003b690825.png?kimi-sig=9UDIm5Bf7VPooEs9JiLAYt5uhC82_-y9oZ4ByVNgmFc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c3de-5f12-88b8-8000-0000dcdf2d9b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57300" y="685800"/>
            <a:ext cx="15805150" cy="8064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200" dirty="0">
                <a:solidFill>
                  <a:srgbClr val="59595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Use o que você já tem ou encontra facilmente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347200" y="3873500"/>
            <a:ext cx="3153569" cy="7592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300" dirty="0">
                <a:solidFill>
                  <a:srgbClr val="1F1F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Tigelas Resistentes (Vidro ou Inox)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3360400" y="3886200"/>
            <a:ext cx="3150658" cy="6455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21F1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Espátula (Päo-duro) deSilicone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9486900" y="6578600"/>
            <a:ext cx="2755900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D1C1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Formas de Barra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2979400" y="6604000"/>
            <a:ext cx="3909219" cy="6455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01F1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Panela para Banho-Maria (Qualquer tamanho)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118600" y="6959600"/>
            <a:ext cx="3455988" cy="2607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dirty="0">
                <a:solidFill>
                  <a:srgbClr val="26262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(Simples ou Policarbonato)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877300" y="7988300"/>
            <a:ext cx="8041746" cy="5978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2E2C2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Dicas de Economia:  Opcionalmente pesquise em lojas de utilidades ou online para encontrar boas ofertas caso precise adquirir algum desses.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2d-2272-8bab-8000-0000b15e5587.png?kimi-sig=nOezegq7f67RY_pw8Ph9tHFW0Km6-gqHX3AX-yt2J3E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dd-d502-8e75-8000-000007a458df.jpeg?kimi-sig=lZ8zCB1Kj3EnYl0WvdXyNIW2oi3NDynChIMKkwdZ6IU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c43d-9b02-8c1b-8000-0000f613a50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83847" y="749300"/>
            <a:ext cx="8730047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50372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Rendimento e Benefícios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8039100" y="3314700"/>
            <a:ext cx="3103563" cy="3921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41322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Rendimento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8026400" y="5549900"/>
            <a:ext cx="3064669" cy="3613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300" dirty="0">
                <a:solidFill>
                  <a:srgbClr val="2D2C2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 barras de 10g OU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102600" y="6426200"/>
            <a:ext cx="3025775" cy="42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F1D1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8 barras de 80g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2903200" y="3263900"/>
            <a:ext cx="2947988" cy="4687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40332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Benefícios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2649200" y="4102100"/>
            <a:ext cx="3642519" cy="6455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F1D1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Receita mais vendida e lucrativa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2649200" y="5130800"/>
            <a:ext cx="3647017" cy="6778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rgbClr val="201D1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Produção controlada e desperdicio sem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2649200" y="6172200"/>
            <a:ext cx="3300413" cy="3375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211D1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Ideal para iniciantes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2065000" y="6985000"/>
            <a:ext cx="4345781" cy="6131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00" dirty="0">
                <a:solidFill>
                  <a:srgbClr val="241F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 Segredo: Uso estratégico do recheio para maximizar o lucro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b794-53f2-8b9c-8000-00007b9f3b8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57300" y="863600"/>
            <a:ext cx="12506854" cy="32448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rgbClr val="672F0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 chocolate que parece importado 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282700" y="4419600"/>
            <a:ext cx="8949911" cy="2276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rgbClr val="C796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mesmo feito na sua cozinha</a:t>
            </a:r>
            <a:endParaRPr lang="en-US" sz="1600" dirty="0"/>
          </a:p>
        </p:txBody>
      </p:sp>
      <p:pic>
        <p:nvPicPr>
          <p:cNvPr id="5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2f-2262-86f1-8000-0000d0fb3305.png?kimi-sig=jWGRLUmql3V1ENkk328I2_m6KIsddx3tjafoEGc6Qxo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c472-1992-81a3-8000-00000a420b8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39800" y="977900"/>
            <a:ext cx="13908881" cy="1437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5200" dirty="0">
                <a:solidFill>
                  <a:srgbClr val="45434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Quantidades Precisas e Opções de Chocolate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048000" y="2870200"/>
            <a:ext cx="3681413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FBEEE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PARA A CASCA(60Og)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196513" y="7581904"/>
            <a:ext cx="7101340" cy="1628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CHOCOLATE NOBRE vs. FRACIONADO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Nobre:</a:t>
            </a:r>
            <a:pPr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 Sabor superior, requer temperagem (brilho e crocância).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Fracionado:</a:t>
            </a:r>
            <a:pPr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 Mais prático, não precisa de temperagem, ideal para iniciantes. Escolha conforme sua experiência</a:t>
            </a:r>
            <a:pPr>
              <a:lnSpc>
                <a:spcPct val="100000"/>
              </a:lnSpc>
            </a:pPr>
            <a:r>
              <a:rPr lang="en-US" sz="1800" dirty="0">
                <a:solidFill>
                  <a:srgbClr val="1818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9766300" y="2832100"/>
            <a:ext cx="66929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F5F0E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RECHEIO ECONOMICO (Total Aprox. 300g)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0096500" y="3962400"/>
            <a:ext cx="1560513" cy="42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C1B1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120g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779000" y="4343400"/>
            <a:ext cx="1646238" cy="6455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4222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Creme de Pistache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4135100" y="3962400"/>
            <a:ext cx="1428750" cy="4448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900" b="1" dirty="0">
                <a:solidFill>
                  <a:srgbClr val="1E1B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80g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4160500" y="4343400"/>
            <a:ext cx="2251075" cy="3222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rgbClr val="2723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Creme de Leite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0248900" y="5537200"/>
            <a:ext cx="1362075" cy="42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C1A1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60g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715500" y="5892800"/>
            <a:ext cx="1692275" cy="6778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rgbClr val="2423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Chocolate Branco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4211300" y="5511800"/>
            <a:ext cx="1441450" cy="4448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900" b="1" dirty="0">
                <a:solidFill>
                  <a:srgbClr val="19181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40g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4249400" y="5930900"/>
            <a:ext cx="2084388" cy="5486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dirty="0">
                <a:solidFill>
                  <a:srgbClr val="24222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Amendoim Torrado Moido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2268200" y="7277100"/>
            <a:ext cx="2580481" cy="6131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00" dirty="0">
                <a:solidFill>
                  <a:srgbClr val="302E2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Essência e Corante (Opcional)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9804400" y="8331200"/>
            <a:ext cx="6380915" cy="2915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00" dirty="0">
                <a:solidFill>
                  <a:srgbClr val="1E1C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Medidas precisas para um recheio cremoso e rentável..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37-8e12-81bd-8000-0000984b7925.png?kimi-sig=vCHBWZEq8N-JEI8W6xkOqd5W4kzWnEUleQYOhMCd_sE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3a-6112-8223-8000-0000358bab8e.png?kimi-sig=Ak16h3vVy3aYItO1tuMDqdtXiHZ5iJXnbCwBpsuBZuc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e4-60c2-860a-8000-0000f8447187.png?kimi-sig=a66xB1o4DwRaMwotPg53KbnuBmk-i_OTuWPtlvllCro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39-da72-87f0-8000-00009d6fabf4.png?kimi-sig=vDEfr4TE3UQHJyiU007VsVH9GHhVDJJ0TD1zq1CFJXI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ec-0f32-85c9-8000-0000814f9475.png?kimi-sig=XV2strX9k8hugXWE2X-eCufGGJoR9Or1mlWLoK-LJgY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3a-95f2-8247-8000-0000f75c5726.png?kimi-sig=uf5QJopMnTi01mGiAi7im8_Si7yIvfF4p90hD9vtmdA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ea-0fd2-8572-8000-0000f9eb9105.png?kimi-sig=O6Wr25CF2K03xF6ybqCHDMup6Pr_4huY_0DLaA13tqE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40d-6f02-8ae3-8000-000025df5cf5.png?kimi-sig=HK1Q3P6edUk8ei6c9f6t1fcwGDcODE8EfVmktjIcqts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23-4052-8b90-8000-00008fb16625.png?kimi-sig=GdwLq-j1gGsNVB1vI5aqikfa8ZAfBnUWTbdCAOOJwAU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3c-b242-8ed1-8000-0000e23337f1.png?kimi-sig=li7tNdqjXSX8qDWXD0W1ejxgLQoC22MtuRqczFe-ICk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e9-12e2-8fe4-8000-000052b4f13e.png?kimi-sig=4Dh7gpi9yeuOKnyX8Gr-jiDW7bEl9HXjrx7yn7VluQk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40-f7f2-8ae2-8000-000005c2e0e4.png?kimi-sig=WnAkbW1vU7vn9nsdRv43X2W350WK9lueOIMB10bBgmo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f3-c5e2-8da7-8000-0000cc860824.png?kimi-sig=I0AY0VDnAm-crNERjj4Vs2YYPhorZoO4thPnjGxuJ00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c55d-daa2-8257-8000-00009f58f51a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52500" y="622300"/>
            <a:ext cx="15439231" cy="10671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900" dirty="0">
                <a:solidFill>
                  <a:srgbClr val="533F4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 Segredo do Luxo está nos Detalhes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168400" y="4127500"/>
            <a:ext cx="28829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39343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1. A BASE PERFEITA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3449300" y="5486400"/>
            <a:ext cx="3252788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1B1A1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PEQUENOS  AJUSTES,  GRANDE VALOR.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3449300" y="6426200"/>
            <a:ext cx="3342040" cy="15509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O verdadeiro luxo não está na quantidade, mas no cuidado de cada detalhe. Transforme sua criação em uma experiência inesquecível e de alto valor percebido</a:t>
            </a:r>
            <a:pPr>
              <a:lnSpc>
                <a:spcPct val="100000"/>
              </a:lnSpc>
            </a:pPr>
            <a:r>
              <a:rPr lang="en-US" sz="1500" dirty="0">
                <a:solidFill>
                  <a:srgbClr val="48413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372096" y="6832600"/>
            <a:ext cx="3009891" cy="1097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RECHEIO BEM DISTRIBUIDO: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Equilíbrio em cada mordida</a:t>
            </a:r>
            <a:pPr>
              <a:lnSpc>
                <a:spcPct val="100000"/>
              </a:lnSpc>
            </a:pPr>
            <a:r>
              <a:rPr lang="en-US" sz="1500" dirty="0">
                <a:solidFill>
                  <a:srgbClr val="3B39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664700" y="6489700"/>
            <a:ext cx="2308225" cy="7397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LIMPEZA &amp; SIMETRIA: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Cuidado meticuloso, sem excessos</a:t>
            </a:r>
            <a:pPr>
              <a:lnSpc>
                <a:spcPct val="100000"/>
              </a:lnSpc>
            </a:pPr>
            <a:r>
              <a:rPr lang="en-US" sz="1500" dirty="0">
                <a:solidFill>
                  <a:srgbClr val="57555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219200" y="7353300"/>
            <a:ext cx="2903538" cy="7397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CASCA FINA &amp; BRILHANTE: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O primeiro toque de sofisticação</a:t>
            </a:r>
            <a:pPr>
              <a:lnSpc>
                <a:spcPct val="100000"/>
              </a:lnSpc>
            </a:pPr>
            <a:r>
              <a:rPr lang="en-US" sz="1500" dirty="0">
                <a:solidFill>
                  <a:srgbClr val="3E3B3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689600" y="3314700"/>
            <a:ext cx="2327275" cy="850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54000" indent="-254000">
              <a:lnSpc>
                <a:spcPct val="100000"/>
              </a:lnSpc>
              <a:spcBef>
                <a:spcPts val="10"/>
              </a:spcBef>
              <a:buSzPct val="100000"/>
              <a:buFont typeface="+mj-lt"/>
              <a:buAutoNum type="arabicPeriod" startAt="2"/>
            </a:pPr>
            <a:r>
              <a:rPr lang="en-US" sz="2400" dirty="0">
                <a:solidFill>
                  <a:srgbClr val="23222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 CORAÇAO DO SABOR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9334535" y="3022600"/>
            <a:ext cx="270982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4000" indent="-254000">
              <a:lnSpc>
                <a:spcPct val="100000"/>
              </a:lnSpc>
              <a:spcBef>
                <a:spcPts val="10"/>
              </a:spcBef>
              <a:buSzPct val="100000"/>
              <a:buFont typeface="+mj-lt"/>
              <a:buAutoNum type="arabicPeriod" startAt="3"/>
            </a:pPr>
            <a:r>
              <a:rPr lang="en-US" sz="2400" dirty="0">
                <a:solidFill>
                  <a:srgbClr val="22202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 ARTE DO ACABAMENTO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f2-abe2-88f9-8000-00008b849ed8.png?kimi-sig=X2aSCZCbFpjFWr5-NkHHqFdwWaanBnUXVCLDs_4ybOI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46-c662-811b-8000-000045db34ed.png?kimi-sig=yDfRiK92k7TlO9QYlzeB_pABskoxIzrzw_DEuGkpq5Y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9436" y="9345211"/>
            <a:ext cx="1129479" cy="31108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c5fb-c472-8936-8000-000073d50ab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27100" y="889000"/>
            <a:ext cx="14731206" cy="9513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200" dirty="0">
                <a:solidFill>
                  <a:srgbClr val="685C4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Baixo Custo, Alta Percepção de Valor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8458200" y="2794000"/>
            <a:ext cx="3024188" cy="774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3201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Papel </a:t>
            </a:r>
            <a:pPr>
              <a:lnSpc>
                <a:spcPct val="100000"/>
              </a:lnSpc>
            </a:pPr>
            <a:r>
              <a:rPr lang="en-US" sz="2400" b="1" dirty="0">
                <a:solidFill>
                  <a:srgbClr val="23201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Vegetal/Manteiga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1353800" y="2692400"/>
            <a:ext cx="2311400" cy="3988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26252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Papel Kraft/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829300" y="3048000"/>
            <a:ext cx="2767013" cy="774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1C1B1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Papel </a:t>
            </a:r>
            <a:pPr>
              <a:lnSpc>
                <a:spcPct val="100000"/>
              </a:lnSpc>
            </a:pPr>
            <a:r>
              <a:rPr lang="en-US" sz="2400" b="1" dirty="0">
                <a:solidFill>
                  <a:srgbClr val="1C1B1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Chumbo</a:t>
            </a:r>
            <a:pPr>
              <a:lnSpc>
                <a:spcPct val="100000"/>
              </a:lnSpc>
            </a:pPr>
            <a:r>
              <a:rPr lang="en-US" sz="2400" dirty="0">
                <a:solidFill>
                  <a:srgbClr val="1C1B1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(Dourado/Prata) 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1493500" y="3073400"/>
            <a:ext cx="1887538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A18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/Cartolina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3652500" y="2959100"/>
            <a:ext cx="2675255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1D1A1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Cordão e Juta/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1D1A1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Fita de Cetim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1607800" y="3378200"/>
            <a:ext cx="1824038" cy="4143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700" b="1" dirty="0">
                <a:solidFill>
                  <a:srgbClr val="2320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(200g+)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5240000" y="3911600"/>
            <a:ext cx="2152650" cy="7592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300" dirty="0">
                <a:solidFill>
                  <a:srgbClr val="23211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Toque Final Sofisticado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5240000" y="5638800"/>
            <a:ext cx="2424112" cy="3375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24201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Lacre de Cera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5892800" y="5778500"/>
            <a:ext cx="1902619" cy="774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8262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Proteger &amp; Elegância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5189200" y="6096000"/>
            <a:ext cx="2283619" cy="6455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6222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Selo de Exclusividade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6134100" y="7454900"/>
            <a:ext cx="1571625" cy="7100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1F1E1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Camada Interna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5252700" y="7340600"/>
            <a:ext cx="1971675" cy="3222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rgbClr val="221E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Sua Marca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972300" y="8737600"/>
            <a:ext cx="2400300" cy="6778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rgbClr val="1A191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Embalagem Externa Firme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9918700" y="8763000"/>
            <a:ext cx="2237830" cy="1082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1B18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Toque Sofisticado Final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13296900" y="8712200"/>
            <a:ext cx="3725863" cy="3613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300" dirty="0">
                <a:solidFill>
                  <a:srgbClr val="1E19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Carimbo Personalizado/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13436600" y="9080500"/>
            <a:ext cx="3430588" cy="3222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rgbClr val="1D181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Impressão Minimalista</a:t>
            </a:r>
            <a:endParaRPr lang="en-US" sz="1600" dirty="0"/>
          </a:p>
        </p:txBody>
      </p:sp>
      <p:pic>
        <p:nvPicPr>
          <p:cNvPr id="20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47-5412-8179-8000-00000ae38a8f.png?kimi-sig=69axClOhhkYlL9s8PzRkGA2tDMsJoFJKk06QOO9rAu4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f5-f382-8323-8000-00008db268cd.png?kimi-sig=flB7LT4UJu7uRuZPyrb4WXNDtycFss_qpIQyqfXxtE4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c071-0c22-8585-8000-00002a27536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5200" y="711200"/>
            <a:ext cx="14986000" cy="11995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100" dirty="0">
                <a:solidFill>
                  <a:srgbClr val="000000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 Páscoa acontece uma vez por ano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3222284" y="2777835"/>
            <a:ext cx="3907522" cy="5383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Quem age agora aproveita a alta demanda e sai na frente. 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Coloque em prática imediatamente o que você irá aprender aqui e transforme este conhecimento em oportunidade enquanto as pessoas estão prontas para comprar</a:t>
            </a:r>
            <a:pPr>
              <a:lnSpc>
                <a:spcPct val="100000"/>
              </a:lnSpc>
            </a:pPr>
            <a:r>
              <a:rPr lang="en-US" sz="2700" dirty="0">
                <a:solidFill>
                  <a:srgbClr val="241B1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pic>
        <p:nvPicPr>
          <p:cNvPr id="5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47-9f52-8f4f-8000-0000f671a73d.png?kimi-sig=xI4y7J38Pex3ANutx49SfNq-StzRNJTye-pfEez0ezw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4a-ba32-8371-8000-00008a307380.png?kimi-sig=hEwlfuGTR0LgR4c68jjlACcX8VqXNbj5iHzpPdHDV5M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fd-e052-8f41-8000-000013c4a25e.png?kimi-sig=S_dMSrQJfue2UxfHrN58PxtC1BiKQJBfRqGkWmIJexQ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4d-2c72-8f9d-8000-0000e9e9e544.png?kimi-sig=LusWIy1KZ1kOuaRkmYWcNwfxMK3pPSaVxnGUpk_8_W8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fb-e292-87a6-8000-00005c72e6c9.jpeg?kimi-sig=wJ91et_8BRG-uKj_VV190jBmhyIsbwlZY-QaONAKbFQ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402-7ef2-8013-8000-0000246ffc36.png?kimi-sig=7uQ4DmEmgAPDkCo5i56HgvXcaoCFRL7wABpyTxopvh8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54-4d62-88c9-8000-0000f72120d8.png?kimi-sig=z-tig6VTqgiFrkAD2wxUX5bvJOTUowJosZfPCktvM4c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400-e2d2-85d7-8000-0000d548e531.png?kimi-sig=X91T-fLDKvJsytmApb46SVCP_QClfiET6pmwzlvIjs0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70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53-be92-8cee-8000-0000628b962d.jpeg?kimi-sig=HqVMl0FgreiLRroJCcVOy0GEYqbemGQEcL1bvbIVZBU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409-c542-8bc4-8000-0000929fd0af.png?kimi-sig=EarHuq0VDVLIsIr4AdSFtcSVx8OSczC3L3bitTAEOdk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c117-9922-8600-8000-00002319441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0600" y="457200"/>
            <a:ext cx="15662275" cy="10979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100" dirty="0">
                <a:solidFill>
                  <a:srgbClr val="71676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Os 4 pilares do sucesso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003300" y="1734074"/>
            <a:ext cx="9387013" cy="276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Nesse manual, você vai aprender a fazer com que o chocolate </a:t>
            </a:r>
            <a:pPr>
              <a:lnSpc>
                <a:spcPct val="100000"/>
              </a:lnSpc>
            </a:pPr>
            <a:r>
              <a:rPr lang="en-US" sz="2100" b="1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pareça luxuoso</a:t>
            </a:r>
            <a:pPr>
              <a:lnSpc>
                <a:spcPct val="100000"/>
              </a:lnSpc>
            </a:pPr>
            <a:r>
              <a:rPr lang="en-US" sz="21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, mesmo sendo econômico. Brilho perfeito, recheio bem definido (especialmente pistache) e acabamento limpo são o que fazem o cliente aceitar pagar mais sem questionar</a:t>
            </a:r>
            <a:pPr>
              <a:lnSpc>
                <a:spcPct val="100000"/>
              </a:lnSpc>
            </a:pPr>
            <a:r>
              <a:rPr lang="en-US" sz="2100" dirty="0">
                <a:solidFill>
                  <a:srgbClr val="52352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21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Produto sazonal exige velocidade. Quem </a:t>
            </a:r>
            <a:pPr>
              <a:lnSpc>
                <a:spcPct val="100000"/>
              </a:lnSpc>
            </a:pPr>
            <a:r>
              <a:rPr lang="en-US" sz="2100" b="1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produz, divulga e entrega antes da maioria</a:t>
            </a:r>
            <a:pPr>
              <a:lnSpc>
                <a:spcPct val="100000"/>
              </a:lnSpc>
            </a:pPr>
            <a:r>
              <a:rPr lang="en-US" sz="2100" dirty="0">
                <a:solidFill>
                  <a:srgbClr val="000000"/>
                </a:solidFill>
                <a:latin typeface="微软雅黑" pitchFamily="34" charset="0"/>
                <a:ea typeface="微软雅黑" pitchFamily="34" charset="-122"/>
                <a:cs typeface="微软雅黑" pitchFamily="34" charset="-120"/>
              </a:rPr>
              <a:t> captura a maior parte da demanda. Na Páscoa, timing vale tanto quanto qualidade.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3251200" y="4495800"/>
            <a:ext cx="5407025" cy="4994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563A2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OS PILARES DO SUCESSO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740400" y="7620000"/>
            <a:ext cx="2297113" cy="9852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5C423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ERRAR MENOS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770381" y="7505700"/>
            <a:ext cx="2325310" cy="2018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593F3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PRODUZIR COM SEGURANÇA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485900" y="7632700"/>
            <a:ext cx="2601913" cy="9852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6142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GASTAR MENOS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3906500" y="7734300"/>
            <a:ext cx="2412206" cy="15017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59423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VENDER COM CONFIANÇA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89f5-e1d2-8997-8000-000072c1c20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097720" y="393700"/>
            <a:ext cx="11113580" cy="913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4846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Visite nosso site:</a:t>
            </a:r>
            <a:endParaRPr lang="en-US" sz="1600" dirty="0"/>
          </a:p>
        </p:txBody>
      </p:sp>
      <p:pic>
        <p:nvPicPr>
          <p:cNvPr id="4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840" y="1087677"/>
            <a:ext cx="3440719" cy="947656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3d4-82d2-8005-8000-0000bd4a0fa6.png?kimi-sig=cLm35fSI4UsCZEp6pHhZPK0jXHCL1NEbpHR-Vyz6Mv8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5b-4cc2-875e-8000-0000d261d072.jpeg?kimi-sig=2tcycdBydi9uzmwD1oRPIsSbMylAJkekzvNdcV00soA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slide_19be8723-7a62-88c8-8000-0000c7a2d566.jpeg?kimi-sig=oz76iv1KvQ2s4yBFmPWC5xr_Aqgi3DZq-XyPqDZt6e4&amp;x-oss-process=image/resize,w_1376,h_768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pic>
        <p:nvPicPr>
          <p:cNvPr id="3" name="Image 1" descr="https://kimi-img.moonshot.cn/pub/slides/26-01-24-02:07:37-d5prhqfftae305s3eutg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8" y="9177325"/>
            <a:ext cx="1739037" cy="478972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ec1f4-5ca2-8104-8000-000036e1197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19200" y="711200"/>
            <a:ext cx="15992475" cy="6290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100" b="1" dirty="0">
                <a:solidFill>
                  <a:srgbClr val="100F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 Lógica da Adaptação Econômica: O Segredo do Lucro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276600" y="1473200"/>
            <a:ext cx="10701338" cy="4143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700" b="1" dirty="0">
                <a:solidFill>
                  <a:srgbClr val="24212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Revelando a Estratégia Inteligente para Maximizar Lucros em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397000" y="2628900"/>
            <a:ext cx="6207919" cy="3988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1816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MANTER O VALOR PERCEBIDO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070100" y="7112000"/>
            <a:ext cx="4627166" cy="5978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33292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Foco em  textura e sabor irresistiveis. aparencia, elementos que encantam: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759700" y="4635500"/>
            <a:ext cx="2430463" cy="3921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17161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ADAPTAÇÃO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721600" y="5041900"/>
            <a:ext cx="2362200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4131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INTELIGENTE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845800" y="2628900"/>
            <a:ext cx="5561239" cy="3988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18171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EFICIÊNCIA OPERACIONAL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2788900" y="3721100"/>
            <a:ext cx="3391852" cy="6455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1C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Ingredientes Combinados de Forma Inteligente</a:t>
            </a:r>
            <a:pPr>
              <a:lnSpc>
                <a:spcPct val="100000"/>
              </a:lnSpc>
            </a:pPr>
            <a:r>
              <a:rPr lang="en-US" sz="2000" dirty="0">
                <a:solidFill>
                  <a:srgbClr val="1C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 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2788900" y="4419600"/>
            <a:ext cx="3249240" cy="105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3836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Uso estratégico de ingredientes de alta qualidade em menor quantidade, combinados forma criativa.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2814300" y="5892800"/>
            <a:ext cx="2914650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1F1D1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Processo Simplificado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2814300" y="6324600"/>
            <a:ext cx="3467894" cy="5163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43413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Métodos de produção eficientes e sem equipamentos caros.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9855200" y="7975600"/>
            <a:ext cx="2197100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16151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LUCROS DE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9855200" y="8331200"/>
            <a:ext cx="2424112" cy="4296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2X A 3X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4914900" y="9004300"/>
            <a:ext cx="8212138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21D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Essa lógica permite multiplicar seus resultados financeiros.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DA BARRA DE CHOCOLATE ESTILO DUBAI - Guia Prático para Vender na Páscoa e Gerar Renda Extra</dc:title>
  <dc:subject>MANUAL DA BARRA DE CHOCOLATE ESTILO DUBAI - Guia Prático para Vender na Páscoa e Gerar Renda Extra</dc:subject>
  <dc:creator>Kimi</dc:creator>
  <cp:lastModifiedBy>Kimi</cp:lastModifiedBy>
  <cp:revision>1</cp:revision>
  <dcterms:created xsi:type="dcterms:W3CDTF">2026-01-23T20:12:00Z</dcterms:created>
  <dcterms:modified xsi:type="dcterms:W3CDTF">2026-01-23T20:12:00Z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{"Label":"MANUAL DA BARRA DE CHOCOLATE ESTILO DUBAI - Guia Prático para Vender na Páscoa e Gerar Renda Extra","ContentProducer":"001191110108MACG2KBH8F10000","ProduceID":"19be875e-7de2-8fcc-8000-00002b48a108","ReservedCode1":"","ContentPropagator":"001191110108MACG2KBH8F20000","PropagateID":"19be875e-7de2-8fcc-8000-00002b48a108","ReservedCode2":""}</vt:lpwstr>
  </property>
</Properties>
</file>